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8" r:id="rId14"/>
    <p:sldId id="259" r:id="rId15"/>
    <p:sldId id="26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17502-8FE2-728F-B471-2557C975990D}" name="Worku, Bethel" initials="WB" userId="S::he194022@health.wa.gov.au::fc0a0222-c864-4861-a2a3-3bcf96111837" providerId="AD"/>
  <p188:author id="{FC4A7FEF-4085-3959-27DD-32CD937AB091}" name="Navalta, Lorraine" initials="NL" userId="S::he61377@health.wa.gov.au::bb7d033d-c34f-4d2a-8bb1-01d0b3927c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" y="-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BAB3-9FA0-4F91-CE54-082029D58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40C5-5E8A-65F2-EA18-BD1F5D69B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30250-F9AA-1033-72FB-5E485BF4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CA6DC-FB93-2A54-6099-EC24D568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0D66-68B2-743D-4D5E-6804D827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05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A25A-C999-EC19-DC92-3DE63E4B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C3193-F1E9-BFD8-9DB2-42334AD90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9FEAC-5476-7B00-25F3-E12ACDFA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EF73-641B-E925-B19A-925FCCC1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C6B0-047D-E154-56D1-F8104F55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3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50A93-7010-0EFE-A360-A81BD414D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5C65F-F0BA-8CDE-4CBF-81632D98E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840B-30C1-5935-2306-1D274C36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A854-B90E-C043-A0AF-CE492F08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7985A-9AE4-C181-7125-775AC6CD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2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5F69-E0E4-6713-A504-9749E3D4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9032-801B-B696-32ED-DB154008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8F6A-4CED-F01E-E042-E9018006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6B2E9-1B06-C321-9F09-F66A0F73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E81D-7D57-1953-3486-C004B710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12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1D9A-61EE-C0A8-7376-1C292040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6534B-A586-9EFC-5024-355619094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6433-4A25-FAD2-905E-BBB398F4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52A88-493E-641D-7D15-2A93E586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DE156-11E3-417A-2E5A-6A201DBD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3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DFB7-0F78-05DA-D6B0-7420140E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B51A-D902-31D6-3011-0CF6752D0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77E1F-B2F3-22B5-3C43-39243E1C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116C-47AF-B9B9-3926-BA1AD414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77D88-F66E-E262-8E96-65DFE29B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D336-7B3C-57C5-95F0-E987B3A6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35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5A27-2E9F-E87C-B19F-010E1DEB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FBCD-16CC-5AA1-8008-B8E403C1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FC7A1-E9D3-756C-E5A2-07AB04D89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899A1-16CE-AD9B-91DA-0C944895E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0106-E728-F366-943B-789E393AE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9FDBD-1ACF-4DB9-CBCA-30A30D55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2C552-9D38-3B29-179C-0F9085E6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DC652-AA0B-607A-0A0D-C18C2BB1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5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59BF-B90C-4607-C9AB-BF9A08D4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07BC6-B903-DCEE-D971-D7E9B615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29894-C9EF-8E5C-6F37-AFD6178B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D4BBE-D086-9B71-E7F8-43EBFA96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21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98736-48C1-05C3-593D-E91B048E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C709E-DFA6-6BE3-8415-1BA0465D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4B37-4268-A504-180B-DDD44762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37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F2BE-4829-C9E7-866B-B05FC3CA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BF38-BAB8-B819-CE0A-E3E889E9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9C64C-71FB-0411-F638-A0B5E6C02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9E0E7-D9E6-479C-037F-398BAC00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7583-90C2-ED86-82DB-F8FD1A4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21729-C28E-41DE-0E3A-DEBD1F35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87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5610-2413-02C6-5B48-6199B1A9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0CE56-73DE-A007-2A8F-1C8408B52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DD42-9024-3B34-2DBE-76EB108AA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1DA21-4775-9741-CCA1-AE5D9A8A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FF8CF-ADE8-85BE-830F-0F6EA492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12662-1331-4ACD-F243-5A45B548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64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B2C73-03B3-55F3-3F55-DC1BA0DC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A3EC-DD8E-0D3B-64AF-2C5A2FDB6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594B-034E-8D91-C22D-3FA66E51B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0187-A183-4781-900A-60D2B3E2D5AE}" type="datetimeFigureOut">
              <a:rPr lang="en-AU" smtClean="0"/>
              <a:t>14/10/2024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C5C5-91ED-633C-F33F-7502CCF2A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4ADD0-B7F8-2D29-ADDF-B4A445BF3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F4CC-EADB-4B6E-AAEF-B615A75278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99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anmea.com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ANMEA@health.wa.gov.au" TargetMode="External"/><Relationship Id="rId2" Type="http://schemas.openxmlformats.org/officeDocument/2006/relationships/hyperlink" Target="http://www.wanmea.com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1C1E-8CB9-A598-4222-65EE3394C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D022F-975B-15A2-55C8-1522F9ABA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61BC1-DFEE-EE49-FC7F-81C91A26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238540"/>
            <a:ext cx="9467022" cy="5168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76006-E242-DD30-EC86-5BED18017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0711"/>
            <a:ext cx="12192000" cy="671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CD88D-1958-B9B0-9762-FD5E7A8BED6D}"/>
              </a:ext>
            </a:extLst>
          </p:cNvPr>
          <p:cNvSpPr txBox="1"/>
          <p:nvPr/>
        </p:nvSpPr>
        <p:spPr>
          <a:xfrm>
            <a:off x="3776870" y="5277371"/>
            <a:ext cx="40781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200" b="1" dirty="0"/>
              <a:t>How to nominate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A5ADF-3C77-673F-1557-740AE49B692E}"/>
              </a:ext>
            </a:extLst>
          </p:cNvPr>
          <p:cNvSpPr txBox="1"/>
          <p:nvPr/>
        </p:nvSpPr>
        <p:spPr>
          <a:xfrm>
            <a:off x="7854975" y="6324149"/>
            <a:ext cx="42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</p:spTree>
    <p:extLst>
      <p:ext uri="{BB962C8B-B14F-4D97-AF65-F5344CB8AC3E}">
        <p14:creationId xmlns:p14="http://schemas.microsoft.com/office/powerpoint/2010/main" val="216801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36512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Lifetime Achievement Honour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The Lifetime Achievement Honour is not a category of the awards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The Lifetime Achievement Honour is an induction onto an honour roll at the annual WA Nursing and Midwifery Excellence Awards Gala Dinner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Nominate a nurse or midwife who has had a highly impactful career and has changed the profession’s landscape in Western Australia, nationally and/or internationally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8528D6-A709-2870-D9DC-6B898053D6FB}"/>
              </a:ext>
            </a:extLst>
          </p:cNvPr>
          <p:cNvCxnSpPr>
            <a:cxnSpLocks/>
          </p:cNvCxnSpPr>
          <p:nvPr/>
        </p:nvCxnSpPr>
        <p:spPr>
          <a:xfrm>
            <a:off x="0" y="14471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363193"/>
            <a:ext cx="10330994" cy="1325563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Nominate a Lifetime Achievement Honour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501013"/>
            <a:ext cx="11816894" cy="487670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Clr>
                <a:srgbClr val="FFC000"/>
              </a:buClr>
            </a:pPr>
            <a:r>
              <a:rPr lang="en-AU" sz="3500" dirty="0"/>
              <a:t>This is a confidential nomination</a:t>
            </a:r>
          </a:p>
          <a:p>
            <a:pPr>
              <a:buClr>
                <a:srgbClr val="FFC000"/>
              </a:buClr>
            </a:pPr>
            <a:r>
              <a:rPr lang="en-AU" sz="3500" dirty="0"/>
              <a:t>You will need to provide up to 4 referees for the investigating panel to contact to undertake research</a:t>
            </a:r>
          </a:p>
          <a:p>
            <a:pPr>
              <a:buClr>
                <a:srgbClr val="FFC000"/>
              </a:buClr>
            </a:pPr>
            <a:r>
              <a:rPr lang="en-AU" sz="3500" dirty="0"/>
              <a:t>You will need to provide a statement about why you believe your nominee is worthy of this honour</a:t>
            </a:r>
          </a:p>
          <a:p>
            <a:pPr>
              <a:buClr>
                <a:srgbClr val="FFC000"/>
              </a:buClr>
            </a:pPr>
            <a:r>
              <a:rPr lang="en-AU" sz="3500" dirty="0"/>
              <a:t>As a guide, consider the following questions: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In what role(s) or area(s) has the nominee excelled?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How has the nominee demonstrated service worthy of recognition?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How has the nominee’s contribution impacted on the nursing and/or midwifery professions or community in WA, nationally and/or internationally?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Explain the broad nature of the person’s influence and associated impact on their profession.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Over what period of time has the nominee made a major commitment?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Has the nominee’s contribution been recognised elsewhere?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What makes this person stand out from others?</a:t>
            </a:r>
          </a:p>
          <a:p>
            <a:pPr lvl="1">
              <a:buClr>
                <a:srgbClr val="00B0F0"/>
              </a:buClr>
            </a:pPr>
            <a:r>
              <a:rPr lang="en-AU" sz="3100" dirty="0"/>
              <a:t>How does this person inspire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" y="164364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F65543-6D91-0EE4-F974-479EB32CAA01}"/>
              </a:ext>
            </a:extLst>
          </p:cNvPr>
          <p:cNvCxnSpPr>
            <a:cxnSpLocks/>
          </p:cNvCxnSpPr>
          <p:nvPr/>
        </p:nvCxnSpPr>
        <p:spPr>
          <a:xfrm>
            <a:off x="0" y="14090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179113"/>
            <a:ext cx="9532358" cy="1325563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Assessment Process for Consumer Appreciation and General 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06" y="1545325"/>
            <a:ext cx="11783423" cy="4351338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Short-listing</a:t>
            </a:r>
          </a:p>
          <a:p>
            <a:pPr lvl="1">
              <a:buClr>
                <a:srgbClr val="00B0F0"/>
              </a:buClr>
            </a:pPr>
            <a:r>
              <a:rPr lang="en-AU" sz="2800" dirty="0"/>
              <a:t>All nominations are placed into the individual categories and assessed by 3 panel delegates</a:t>
            </a:r>
          </a:p>
          <a:p>
            <a:pPr lvl="1">
              <a:buClr>
                <a:srgbClr val="00B0F0"/>
              </a:buClr>
            </a:pPr>
            <a:r>
              <a:rPr lang="en-AU" sz="2800" dirty="0"/>
              <a:t>The panel discuss and agree on scores and rankings to ascertain finalists using nominator, nominee and referee statements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Judging</a:t>
            </a:r>
          </a:p>
          <a:p>
            <a:pPr lvl="1">
              <a:buClr>
                <a:srgbClr val="00B0F0"/>
              </a:buClr>
            </a:pPr>
            <a:r>
              <a:rPr lang="en-AU" sz="2800" dirty="0"/>
              <a:t>The judging panel discuss and rank the finalists using nominator, nominee and referee statements</a:t>
            </a:r>
          </a:p>
          <a:p>
            <a:pPr lvl="1">
              <a:buClr>
                <a:srgbClr val="00B0F0"/>
              </a:buClr>
            </a:pPr>
            <a:r>
              <a:rPr lang="en-AU" sz="2800" dirty="0"/>
              <a:t>The judging panel agree on a winner of each category</a:t>
            </a:r>
          </a:p>
          <a:p>
            <a:pPr lvl="1">
              <a:buClr>
                <a:srgbClr val="00B0F0"/>
              </a:buClr>
            </a:pPr>
            <a:r>
              <a:rPr lang="en-AU" sz="2800" dirty="0"/>
              <a:t>Each category winner is then considered by the judging panel to determine who will be named overall WA Nurse/Midwife of the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8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888" y="187162"/>
            <a:ext cx="9601912" cy="1325563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Assessment Process for </a:t>
            </a:r>
            <a:br>
              <a:rPr lang="en-AU" sz="4800" b="1" dirty="0">
                <a:solidFill>
                  <a:srgbClr val="00B0F0"/>
                </a:solidFill>
              </a:rPr>
            </a:br>
            <a:r>
              <a:rPr lang="en-AU" sz="4800" b="1" dirty="0">
                <a:solidFill>
                  <a:srgbClr val="00B0F0"/>
                </a:solidFill>
              </a:rPr>
              <a:t>Lifetime Achievement Honour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1677619"/>
            <a:ext cx="11032620" cy="4351338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Nominees remain anonymous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Unsuccessful nominees are not announced and should never know they were nominated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An independent research officer investigates and collects evidence from the nominator and referees provided in the nomination for an independent advisory body to assess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The WA Nursing and Midwifery Lifetime Achievement Council (the Council) meets to consider all nominations and make recommendations to the WA Minister for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7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187162"/>
            <a:ext cx="9532358" cy="1325563"/>
          </a:xfrm>
        </p:spPr>
        <p:txBody>
          <a:bodyPr>
            <a:no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Assessment Process for </a:t>
            </a:r>
            <a:br>
              <a:rPr lang="en-AU" sz="4800" b="1" dirty="0">
                <a:solidFill>
                  <a:srgbClr val="00B0F0"/>
                </a:solidFill>
              </a:rPr>
            </a:br>
            <a:r>
              <a:rPr lang="en-AU" sz="4800" b="1" dirty="0">
                <a:solidFill>
                  <a:srgbClr val="00B0F0"/>
                </a:solidFill>
              </a:rPr>
              <a:t>Lifetime Achievement Honour</a:t>
            </a:r>
            <a:endParaRPr lang="en-AU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670246"/>
            <a:ext cx="10952148" cy="4351338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The Council consists of members from across Australia and includes senior nurses and midwives, respected business leaders and members of the community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The degree and value of the contribution of service, rather than length of service, is the primary focus of consideration 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After assessing the nominations the Council recommends a list of recipients to the WA Minister for Health for approval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Successful recipients to the Lifetime Achievement Honour Roll are advised of their nomination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7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36512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Tips from the Short-listing Panel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38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Make sure your nomination addresses </a:t>
            </a:r>
            <a:r>
              <a:rPr lang="en-AU" sz="3000" b="1" dirty="0"/>
              <a:t>ALL</a:t>
            </a:r>
            <a:r>
              <a:rPr lang="en-AU" sz="3000" dirty="0"/>
              <a:t> the questions and selection criteria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Provide examples of how your nominee stands out from other nurses and midwives when addressing the criteria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Proof read your nomination before submitting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8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36512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How to nominate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AU" dirty="0"/>
              <a:t>You can nominate at </a:t>
            </a:r>
            <a:r>
              <a:rPr lang="en-AU" dirty="0">
                <a:hlinkClick r:id="rId2"/>
              </a:rPr>
              <a:t>www.wanmea.com.au</a:t>
            </a:r>
            <a:endParaRPr lang="en-AU" dirty="0"/>
          </a:p>
          <a:p>
            <a:pPr>
              <a:buClr>
                <a:srgbClr val="FFC000"/>
              </a:buClr>
            </a:pPr>
            <a:r>
              <a:rPr lang="en-AU" dirty="0"/>
              <a:t>Click on ‘Nominate Now’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C889C0-8575-F9F8-11A1-12570C0B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00" y="2609552"/>
            <a:ext cx="5153744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8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36512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You will see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626346-0775-BBEB-B66B-D7E346001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002" y="1825625"/>
            <a:ext cx="7257996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3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36512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If you have </a:t>
            </a:r>
            <a:r>
              <a:rPr lang="en-AU" sz="4800" b="1" u="sng" dirty="0">
                <a:solidFill>
                  <a:srgbClr val="00B0F0"/>
                </a:solidFill>
              </a:rPr>
              <a:t>not</a:t>
            </a:r>
            <a:r>
              <a:rPr lang="en-AU" sz="4800" b="1" dirty="0">
                <a:solidFill>
                  <a:srgbClr val="00B0F0"/>
                </a:solidFill>
              </a:rPr>
              <a:t> registered before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AU" dirty="0"/>
              <a:t>Click </a:t>
            </a:r>
            <a:r>
              <a:rPr lang="en-AU" u="sng" dirty="0">
                <a:solidFill>
                  <a:srgbClr val="00B0F0"/>
                </a:solidFill>
              </a:rPr>
              <a:t>Nominator Register</a:t>
            </a:r>
          </a:p>
          <a:p>
            <a:pPr>
              <a:buClr>
                <a:srgbClr val="FFC000"/>
              </a:buClr>
            </a:pPr>
            <a:endParaRPr lang="en-AU" u="sng" dirty="0">
              <a:solidFill>
                <a:srgbClr val="00B0F0"/>
              </a:solidFill>
            </a:endParaRPr>
          </a:p>
          <a:p>
            <a:pPr>
              <a:buClr>
                <a:srgbClr val="FFC000"/>
              </a:buClr>
            </a:pPr>
            <a:endParaRPr lang="en-AU" u="sng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2917D72-E673-5D71-7FFC-6A3B1A6BD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57" y="2630830"/>
            <a:ext cx="6496957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2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2" y="365125"/>
            <a:ext cx="944808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New registration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720596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AU" dirty="0"/>
              <a:t>Fill out your details and click the </a:t>
            </a:r>
            <a:r>
              <a:rPr lang="en-AU" dirty="0">
                <a:solidFill>
                  <a:srgbClr val="00B0F0"/>
                </a:solidFill>
              </a:rPr>
              <a:t>I’m not a robot </a:t>
            </a:r>
            <a:r>
              <a:rPr lang="en-AU" dirty="0"/>
              <a:t>box</a:t>
            </a:r>
          </a:p>
          <a:p>
            <a:pPr>
              <a:buClr>
                <a:srgbClr val="FFC000"/>
              </a:buClr>
            </a:pPr>
            <a:r>
              <a:rPr lang="en-AU" dirty="0"/>
              <a:t>Click </a:t>
            </a:r>
            <a:r>
              <a:rPr lang="en-AU" dirty="0">
                <a:solidFill>
                  <a:srgbClr val="00B0F0"/>
                </a:solidFill>
              </a:rPr>
              <a:t>‘Register’</a:t>
            </a:r>
          </a:p>
          <a:p>
            <a:pPr>
              <a:buClr>
                <a:srgbClr val="FFC000"/>
              </a:buClr>
            </a:pPr>
            <a:r>
              <a:rPr lang="en-AU" dirty="0"/>
              <a:t>A password will be emailed to you.</a:t>
            </a:r>
          </a:p>
          <a:p>
            <a:pPr>
              <a:buClr>
                <a:srgbClr val="FFC000"/>
              </a:buClr>
            </a:pPr>
            <a:r>
              <a:rPr lang="en-AU" dirty="0"/>
              <a:t>Login using this password and follow instruction to change this to something you will remember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187222-F611-8CE2-8A45-900947306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2" y="1871062"/>
            <a:ext cx="3905795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16436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Be part of something special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59EAB7-8AEC-DA10-1C68-F70F77385C1B}"/>
              </a:ext>
            </a:extLst>
          </p:cNvPr>
          <p:cNvCxnSpPr>
            <a:cxnSpLocks/>
          </p:cNvCxnSpPr>
          <p:nvPr/>
        </p:nvCxnSpPr>
        <p:spPr>
          <a:xfrm>
            <a:off x="0" y="11804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6352421-4FF1-1CE1-FB87-8F773EF6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6259" y="1789659"/>
            <a:ext cx="3289687" cy="238112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1A6AA9-15EC-19D8-1188-F6C3B6687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753" y="3387417"/>
            <a:ext cx="3289688" cy="2290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E17996-95E1-DD33-B438-480D200C8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248" y="1789659"/>
            <a:ext cx="3504552" cy="2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If you have registered before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Click </a:t>
            </a:r>
            <a:r>
              <a:rPr lang="en-AU" sz="3000" b="1" u="sng" dirty="0">
                <a:solidFill>
                  <a:srgbClr val="00B0F0"/>
                </a:solidFill>
              </a:rPr>
              <a:t>Nominator Login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ED3D63-82C1-2E0A-8583-44E978BF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68" y="2748999"/>
            <a:ext cx="6925642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Nominator login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711" y="1825625"/>
            <a:ext cx="5212935" cy="4351338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Enter your </a:t>
            </a:r>
            <a:r>
              <a:rPr lang="en-AU" sz="3000" dirty="0">
                <a:solidFill>
                  <a:srgbClr val="00B0F0"/>
                </a:solidFill>
              </a:rPr>
              <a:t>email and password</a:t>
            </a:r>
            <a:r>
              <a:rPr lang="en-AU" sz="3000" dirty="0"/>
              <a:t> (case sensitive)</a:t>
            </a:r>
          </a:p>
          <a:p>
            <a:pPr>
              <a:buClr>
                <a:srgbClr val="FFC000"/>
              </a:buClr>
            </a:pPr>
            <a:endParaRPr lang="en-AU" sz="3000" dirty="0"/>
          </a:p>
          <a:p>
            <a:pPr>
              <a:buClr>
                <a:srgbClr val="FFC000"/>
              </a:buClr>
            </a:pPr>
            <a:r>
              <a:rPr lang="en-AU" sz="3000" dirty="0"/>
              <a:t>Click</a:t>
            </a:r>
            <a:r>
              <a:rPr lang="en-AU" sz="3000" dirty="0">
                <a:solidFill>
                  <a:srgbClr val="00B0F0"/>
                </a:solidFill>
              </a:rPr>
              <a:t> Login</a:t>
            </a:r>
          </a:p>
          <a:p>
            <a:pPr>
              <a:buClr>
                <a:srgbClr val="FFC000"/>
              </a:buClr>
            </a:pPr>
            <a:endParaRPr lang="en-AU" sz="3000" dirty="0"/>
          </a:p>
          <a:p>
            <a:pPr>
              <a:buClr>
                <a:srgbClr val="FFC000"/>
              </a:buClr>
            </a:pPr>
            <a:r>
              <a:rPr lang="en-AU" sz="3000" dirty="0"/>
              <a:t>If you can’t remember your password, click </a:t>
            </a:r>
            <a:r>
              <a:rPr lang="en-AU" sz="3000" dirty="0">
                <a:solidFill>
                  <a:srgbClr val="00B0F0"/>
                </a:solidFill>
              </a:rPr>
              <a:t>‘Forgotten Your Password?’ </a:t>
            </a:r>
            <a:r>
              <a:rPr lang="en-AU" sz="3000" dirty="0"/>
              <a:t>and the system will send you a new 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68CC571-425D-5A76-D1D2-2DB45004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33" y="1856347"/>
            <a:ext cx="4791744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Nominating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540" y="1825625"/>
            <a:ext cx="462826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Once you are logged in you will see this screen</a:t>
            </a:r>
          </a:p>
          <a:p>
            <a:pPr>
              <a:buClr>
                <a:srgbClr val="FFC000"/>
              </a:buClr>
            </a:pPr>
            <a:endParaRPr lang="en-AU" sz="3000" dirty="0"/>
          </a:p>
          <a:p>
            <a:pPr>
              <a:buClr>
                <a:srgbClr val="FFC000"/>
              </a:buClr>
            </a:pPr>
            <a:r>
              <a:rPr lang="en-AU" sz="3000" b="1" dirty="0">
                <a:solidFill>
                  <a:srgbClr val="00B0F0"/>
                </a:solidFill>
              </a:rPr>
              <a:t>Select the category </a:t>
            </a:r>
            <a:r>
              <a:rPr lang="en-AU" sz="3000" dirty="0"/>
              <a:t>you wish to nominate your chosen nurse or midwife in</a:t>
            </a:r>
          </a:p>
          <a:p>
            <a:pPr>
              <a:buClr>
                <a:srgbClr val="FFC000"/>
              </a:buClr>
            </a:pPr>
            <a:endParaRPr lang="en-AU" sz="3000" dirty="0"/>
          </a:p>
          <a:p>
            <a:pPr>
              <a:buClr>
                <a:srgbClr val="FFC000"/>
              </a:buClr>
            </a:pPr>
            <a:r>
              <a:rPr lang="en-AU" sz="3000" dirty="0"/>
              <a:t>You will be taken to an ‘advert’</a:t>
            </a:r>
          </a:p>
          <a:p>
            <a:pPr marL="0" indent="0">
              <a:buClr>
                <a:srgbClr val="FFC000"/>
              </a:buClr>
              <a:buNone/>
            </a:pPr>
            <a:endParaRPr lang="en-AU" sz="3000" dirty="0"/>
          </a:p>
          <a:p>
            <a:pPr marL="0" indent="0">
              <a:buClr>
                <a:srgbClr val="FFC000"/>
              </a:buClr>
              <a:buNone/>
            </a:pPr>
            <a:endParaRPr lang="en-AU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1B8699-E2E0-3839-04B7-8E66364D4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26" y="1690688"/>
            <a:ext cx="6325483" cy="4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The Advert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589914"/>
            <a:ext cx="6627337" cy="4595099"/>
          </a:xfrm>
        </p:spPr>
        <p:txBody>
          <a:bodyPr wrap="square"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Please read through the advert. This provides information about what is required within the nomination including the selection criteria to address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You have the option to </a:t>
            </a:r>
            <a:r>
              <a:rPr lang="en-AU" sz="3000" dirty="0">
                <a:solidFill>
                  <a:srgbClr val="00B0F0"/>
                </a:solidFill>
              </a:rPr>
              <a:t>‘nominate now’ </a:t>
            </a:r>
            <a:r>
              <a:rPr lang="en-AU" sz="3000" dirty="0"/>
              <a:t>or </a:t>
            </a:r>
            <a:r>
              <a:rPr lang="en-AU" sz="3000" dirty="0">
                <a:solidFill>
                  <a:srgbClr val="00B0F0"/>
                </a:solidFill>
              </a:rPr>
              <a:t>‘print’ </a:t>
            </a:r>
            <a:r>
              <a:rPr lang="en-AU" sz="3000" dirty="0"/>
              <a:t>the advert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Choose </a:t>
            </a:r>
            <a:r>
              <a:rPr lang="en-AU" sz="3000" dirty="0">
                <a:solidFill>
                  <a:srgbClr val="00B0F0"/>
                </a:solidFill>
              </a:rPr>
              <a:t>‘nominate now’ </a:t>
            </a:r>
            <a:r>
              <a:rPr lang="en-AU" sz="3000" dirty="0"/>
              <a:t>and complete all fields within the nomination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BF599C0-0BE4-0425-DA9F-961AEE504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593" y="2388638"/>
            <a:ext cx="4942413" cy="32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Edit and Save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05" y="1589914"/>
            <a:ext cx="11423453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If you wish to exit your nomination at any stage </a:t>
            </a:r>
            <a:r>
              <a:rPr lang="en-AU" sz="3000" dirty="0">
                <a:solidFill>
                  <a:srgbClr val="00B0F0"/>
                </a:solidFill>
              </a:rPr>
              <a:t>‘save’ </a:t>
            </a:r>
            <a:r>
              <a:rPr lang="en-AU" sz="3000" dirty="0"/>
              <a:t>and </a:t>
            </a:r>
            <a:r>
              <a:rPr lang="en-AU" sz="3000" dirty="0">
                <a:solidFill>
                  <a:srgbClr val="00B0F0"/>
                </a:solidFill>
              </a:rPr>
              <a:t>‘logout’</a:t>
            </a:r>
            <a:r>
              <a:rPr lang="en-AU" sz="3000" dirty="0"/>
              <a:t>.</a:t>
            </a:r>
            <a:r>
              <a:rPr lang="en-AU" sz="3000" dirty="0">
                <a:solidFill>
                  <a:srgbClr val="00B0F0"/>
                </a:solidFill>
              </a:rPr>
              <a:t> </a:t>
            </a:r>
            <a:r>
              <a:rPr lang="en-AU" sz="3000" dirty="0"/>
              <a:t>All information to this point will be saved</a:t>
            </a:r>
          </a:p>
          <a:p>
            <a:pPr>
              <a:buClr>
                <a:srgbClr val="FFC000"/>
              </a:buClr>
            </a:pPr>
            <a:r>
              <a:rPr lang="en-AU" sz="3000" dirty="0">
                <a:solidFill>
                  <a:srgbClr val="00B0F0"/>
                </a:solidFill>
              </a:rPr>
              <a:t>‘Save’ </a:t>
            </a:r>
            <a:r>
              <a:rPr lang="en-AU" sz="3000" dirty="0"/>
              <a:t>your work frequently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The system may time-out without warning if you have been logged in  longer than an hour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Edit, update or withdraw nominations by selecting the appropriate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725951D-DB3F-F344-6946-816BDEAC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639" y="4452359"/>
            <a:ext cx="7476522" cy="17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0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Some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Do not leave nominating until the last day 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Late submissions </a:t>
            </a:r>
            <a:r>
              <a:rPr lang="en-AU" sz="3000" b="1" dirty="0">
                <a:solidFill>
                  <a:srgbClr val="00B0F0"/>
                </a:solidFill>
              </a:rPr>
              <a:t>CAN NOT </a:t>
            </a:r>
            <a:r>
              <a:rPr lang="en-AU" sz="3000" dirty="0"/>
              <a:t>and </a:t>
            </a:r>
            <a:r>
              <a:rPr lang="en-AU" sz="3000" b="1" dirty="0">
                <a:solidFill>
                  <a:srgbClr val="00B0F0"/>
                </a:solidFill>
              </a:rPr>
              <a:t>WILL NOT </a:t>
            </a:r>
            <a:r>
              <a:rPr lang="en-AU" sz="3000" dirty="0"/>
              <a:t>be considered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You will receive an email to confirm the receipt of your nomination. If you do not receive this, your nomination has not been received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To submit another nomination – click </a:t>
            </a:r>
            <a:r>
              <a:rPr lang="en-AU" sz="3000" dirty="0">
                <a:solidFill>
                  <a:srgbClr val="00B0F0"/>
                </a:solidFill>
              </a:rPr>
              <a:t>‘view all awards’ </a:t>
            </a:r>
            <a:r>
              <a:rPr lang="en-AU" sz="3000" dirty="0"/>
              <a:t>to return to the menu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69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Some More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All questions are mandatory fields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If a field is unknown please type </a:t>
            </a:r>
            <a:r>
              <a:rPr lang="en-AU" sz="3000" dirty="0">
                <a:solidFill>
                  <a:srgbClr val="00B0F0"/>
                </a:solidFill>
              </a:rPr>
              <a:t>‘unknown’</a:t>
            </a:r>
            <a:endParaRPr lang="en-AU" sz="3000" dirty="0"/>
          </a:p>
          <a:p>
            <a:pPr>
              <a:buClr>
                <a:srgbClr val="FFC000"/>
              </a:buClr>
            </a:pPr>
            <a:r>
              <a:rPr lang="en-AU" sz="3000" dirty="0"/>
              <a:t>Once the first page is complete you can </a:t>
            </a:r>
            <a:r>
              <a:rPr lang="en-AU" sz="3000" dirty="0">
                <a:solidFill>
                  <a:srgbClr val="00B0F0"/>
                </a:solidFill>
              </a:rPr>
              <a:t>‘save’ </a:t>
            </a:r>
            <a:r>
              <a:rPr lang="en-AU" sz="3000" dirty="0"/>
              <a:t>your nomination and return later to complete the rest of the nomination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Click </a:t>
            </a:r>
            <a:r>
              <a:rPr lang="en-AU" sz="3000" dirty="0">
                <a:solidFill>
                  <a:srgbClr val="00B0F0"/>
                </a:solidFill>
              </a:rPr>
              <a:t>‘next’ </a:t>
            </a:r>
            <a:r>
              <a:rPr lang="en-AU" sz="3000" dirty="0"/>
              <a:t>to continue through the nomination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On the final page </a:t>
            </a:r>
            <a:r>
              <a:rPr lang="en-AU" sz="3000" dirty="0">
                <a:solidFill>
                  <a:srgbClr val="00B0F0"/>
                </a:solidFill>
              </a:rPr>
              <a:t>‘tick’ </a:t>
            </a:r>
            <a:r>
              <a:rPr lang="en-AU" sz="3000" dirty="0"/>
              <a:t>the box to accept you have read and understood the terms and conditions 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Click </a:t>
            </a:r>
            <a:r>
              <a:rPr lang="en-AU" sz="3000" dirty="0">
                <a:solidFill>
                  <a:srgbClr val="00B0F0"/>
                </a:solidFill>
              </a:rPr>
              <a:t>‘submit nomination’</a:t>
            </a:r>
            <a:endParaRPr lang="en-AU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41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0" y="365125"/>
            <a:ext cx="9465179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Contact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FFC000"/>
              </a:buClr>
              <a:buNone/>
            </a:pPr>
            <a:r>
              <a:rPr lang="en-AU" sz="5400" b="1" u="sng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www.wanmea.com.au</a:t>
            </a:r>
            <a:endParaRPr lang="en-AU" sz="5400" b="1" u="sng" dirty="0">
              <a:solidFill>
                <a:srgbClr val="00B0F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endParaRPr lang="en-AU" sz="5400" b="1" u="sng" dirty="0">
              <a:solidFill>
                <a:srgbClr val="00B0F0"/>
              </a:solidFill>
            </a:endParaRPr>
          </a:p>
          <a:p>
            <a:pPr marL="0" indent="0" algn="ctr">
              <a:buClr>
                <a:srgbClr val="FFC000"/>
              </a:buClr>
              <a:buNone/>
            </a:pPr>
            <a:r>
              <a:rPr lang="en-AU" sz="5400" b="1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WANMEA@health.wa.gov.au</a:t>
            </a:r>
            <a:endParaRPr lang="en-AU" sz="5400" b="1" u="sng" dirty="0">
              <a:solidFill>
                <a:srgbClr val="00B0F0"/>
              </a:solidFill>
            </a:endParaRPr>
          </a:p>
          <a:p>
            <a:pPr marL="0" indent="0" algn="ctr">
              <a:buClr>
                <a:srgbClr val="FFC000"/>
              </a:buClr>
              <a:buNone/>
            </a:pPr>
            <a:endParaRPr lang="en-AU" sz="5400" b="1" u="sng" dirty="0">
              <a:solidFill>
                <a:srgbClr val="00B0F0"/>
              </a:solidFill>
            </a:endParaRPr>
          </a:p>
          <a:p>
            <a:pPr marL="0" indent="0" algn="ctr">
              <a:buClr>
                <a:srgbClr val="FFC000"/>
              </a:buClr>
              <a:buNone/>
            </a:pPr>
            <a:r>
              <a:rPr lang="en-AU" sz="5400" b="1" u="sng" dirty="0">
                <a:solidFill>
                  <a:srgbClr val="00B0F0"/>
                </a:solidFill>
              </a:rPr>
              <a:t>Tel</a:t>
            </a:r>
            <a:r>
              <a:rPr lang="en-AU" sz="5400" b="1" u="sng">
                <a:solidFill>
                  <a:srgbClr val="00B0F0"/>
                </a:solidFill>
              </a:rPr>
              <a:t>: 0448 725 776</a:t>
            </a:r>
            <a:endParaRPr lang="en-AU" sz="5400" b="1" u="sng" dirty="0">
              <a:solidFill>
                <a:srgbClr val="00B0F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09F195-7E2D-DDED-3FA5-D8A119E71E09}"/>
              </a:ext>
            </a:extLst>
          </p:cNvPr>
          <p:cNvCxnSpPr>
            <a:cxnSpLocks/>
          </p:cNvCxnSpPr>
          <p:nvPr/>
        </p:nvCxnSpPr>
        <p:spPr>
          <a:xfrm>
            <a:off x="0" y="14979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8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223354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About the awards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Established in 2003 by the Nursing and Midwifery Board of Western Australia</a:t>
            </a:r>
            <a:endParaRPr lang="en-AU" sz="3000" dirty="0">
              <a:cs typeface="Calibri"/>
            </a:endParaRPr>
          </a:p>
          <a:p>
            <a:pPr>
              <a:buClr>
                <a:srgbClr val="FFC000"/>
              </a:buClr>
            </a:pPr>
            <a:r>
              <a:rPr lang="en-AU" sz="3000" dirty="0"/>
              <a:t>With the move to national registration the WA Minister for Health delegated coordination of the awards to the Nursing and Midwifery Office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All Western Australian nurses and midwives currently registered and working in a public or private WA healthcare setting are eligible for nomination</a:t>
            </a:r>
            <a:endParaRPr lang="en-AU" sz="30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153C8B-6A6B-B8E1-AEA8-AA1AFD419F01}"/>
              </a:ext>
            </a:extLst>
          </p:cNvPr>
          <p:cNvCxnSpPr>
            <a:cxnSpLocks/>
          </p:cNvCxnSpPr>
          <p:nvPr/>
        </p:nvCxnSpPr>
        <p:spPr>
          <a:xfrm>
            <a:off x="0" y="11804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0" y="282883"/>
            <a:ext cx="9398000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Why nominate?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4" y="1440057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To publicly recognise: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Excellence in the nursing and midwifery professions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The valuable work of our nurses and midwives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Role models and their impact on current and future nurses and midwives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To shed light on: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Individuals who excel and do amazing things</a:t>
            </a:r>
            <a:endParaRPr lang="en-AU" sz="3000" dirty="0">
              <a:cs typeface="Calibri"/>
            </a:endParaRPr>
          </a:p>
          <a:p>
            <a:pPr lvl="1">
              <a:buClr>
                <a:srgbClr val="00B0F0"/>
              </a:buClr>
            </a:pPr>
            <a:r>
              <a:rPr lang="en-AU" sz="3000" dirty="0"/>
              <a:t>The professions – raising awareness in the community gaining positive exposure </a:t>
            </a:r>
            <a:endParaRPr lang="en-AU" sz="30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A2CD03-0041-F2A2-C3FC-B5479E06C590}"/>
              </a:ext>
            </a:extLst>
          </p:cNvPr>
          <p:cNvCxnSpPr>
            <a:cxnSpLocks/>
          </p:cNvCxnSpPr>
          <p:nvPr/>
        </p:nvCxnSpPr>
        <p:spPr>
          <a:xfrm>
            <a:off x="0" y="1272209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8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279088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Recognition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Finalists will be invited to attend the WA Nursing and Midwifery Excellence Awards Gala Dinner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Finalists will be listed in a media statement and may be contacted for a media interview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All finalists will have their profile and picture printed in the Awards Program and will be recognised on the night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Winners will be announced in a media statement following the Gala Dinner and may be contacted by media for interview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B7BA30-3F51-CFF1-3BE2-BD0FF17944A7}"/>
              </a:ext>
            </a:extLst>
          </p:cNvPr>
          <p:cNvCxnSpPr>
            <a:cxnSpLocks/>
          </p:cNvCxnSpPr>
          <p:nvPr/>
        </p:nvCxnSpPr>
        <p:spPr>
          <a:xfrm>
            <a:off x="0" y="13836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7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279088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What are the categories?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b="1" dirty="0"/>
              <a:t>Consumer Appreciation </a:t>
            </a:r>
            <a:r>
              <a:rPr lang="en-AU" sz="3000" dirty="0"/>
              <a:t>– for patients, consumers and significant others to nominate a nurse and/or midwife</a:t>
            </a:r>
            <a:endParaRPr lang="en-AU" sz="3000" dirty="0">
              <a:cs typeface="Calibri"/>
            </a:endParaRPr>
          </a:p>
          <a:p>
            <a:pPr>
              <a:buClr>
                <a:srgbClr val="FFC000"/>
              </a:buClr>
            </a:pPr>
            <a:r>
              <a:rPr lang="en-AU" sz="3000" b="1" dirty="0"/>
              <a:t>12 General Categories </a:t>
            </a:r>
            <a:r>
              <a:rPr lang="en-AU" sz="3000" dirty="0"/>
              <a:t>–  for health care colleagues to nominate their peers in various nursing and midwifery streams or practice environments</a:t>
            </a:r>
            <a:endParaRPr lang="en-AU" sz="3000" dirty="0">
              <a:cs typeface="Calibri"/>
            </a:endParaRPr>
          </a:p>
          <a:p>
            <a:pPr>
              <a:buClr>
                <a:srgbClr val="FFC000"/>
              </a:buClr>
            </a:pPr>
            <a:r>
              <a:rPr lang="en-AU" sz="3000" b="1" dirty="0"/>
              <a:t>Lifetime Achievement Honour </a:t>
            </a:r>
            <a:r>
              <a:rPr lang="en-AU" sz="3000" dirty="0"/>
              <a:t>– nominate a nurse or midwife who has had a highly impactful career to be inducted to the Lifetime Achievement Honour Roll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ED9271-1644-D62E-1850-57AFCE5825A7}"/>
              </a:ext>
            </a:extLst>
          </p:cNvPr>
          <p:cNvCxnSpPr>
            <a:cxnSpLocks/>
          </p:cNvCxnSpPr>
          <p:nvPr/>
        </p:nvCxnSpPr>
        <p:spPr>
          <a:xfrm>
            <a:off x="0" y="13836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9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299302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Consumer Appreciation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3000" dirty="0"/>
              <a:t>In 500 words or less describe 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how the nurse or midwife you are nominating promotes health, safety and well-being within the community </a:t>
            </a:r>
          </a:p>
          <a:p>
            <a:pPr>
              <a:buClr>
                <a:srgbClr val="FFC000"/>
              </a:buClr>
            </a:pPr>
            <a:r>
              <a:rPr lang="en-AU" sz="3000" dirty="0"/>
              <a:t>the circumstances that led you to nominate this nurse or midwife and the attributes/actions you observed of the nurse or midwife that prompted the nomination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179E95-064A-44E9-0D83-99C1929BDBAA}"/>
              </a:ext>
            </a:extLst>
          </p:cNvPr>
          <p:cNvCxnSpPr>
            <a:cxnSpLocks/>
          </p:cNvCxnSpPr>
          <p:nvPr/>
        </p:nvCxnSpPr>
        <p:spPr>
          <a:xfrm>
            <a:off x="0" y="1398586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9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16436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General 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477"/>
            <a:ext cx="10515600" cy="545527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</a:pPr>
            <a:r>
              <a:rPr lang="en-AU" dirty="0"/>
              <a:t>Excellence in Aboriginal Health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Education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Enrolled Nursing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Leadership – Emerging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Leadership - Established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Midwifery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Primary, Public and Community Care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Registered Nursing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Research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Rural and Remote Health</a:t>
            </a:r>
          </a:p>
          <a:p>
            <a:pPr>
              <a:buClr>
                <a:srgbClr val="FFC000"/>
              </a:buClr>
            </a:pPr>
            <a:r>
              <a:rPr lang="en-AU" dirty="0"/>
              <a:t>Excellence in Residential Care</a:t>
            </a:r>
          </a:p>
          <a:p>
            <a:pPr>
              <a:buClr>
                <a:srgbClr val="FFC000"/>
              </a:buClr>
            </a:pPr>
            <a:r>
              <a:rPr lang="en-AU" dirty="0"/>
              <a:t>Graduate of the Year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33"/>
            <a:ext cx="1674936" cy="1006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8FDA9-3923-A078-4AA8-95C518EFC5E4}"/>
              </a:ext>
            </a:extLst>
          </p:cNvPr>
          <p:cNvSpPr txBox="1"/>
          <p:nvPr/>
        </p:nvSpPr>
        <p:spPr>
          <a:xfrm>
            <a:off x="8857794" y="4624191"/>
            <a:ext cx="318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Check the </a:t>
            </a:r>
            <a:r>
              <a:rPr lang="en-AU" sz="2400" b="1" dirty="0">
                <a:solidFill>
                  <a:srgbClr val="FFC000"/>
                </a:solidFill>
              </a:rPr>
              <a:t>Nominations Explained</a:t>
            </a:r>
            <a:r>
              <a:rPr lang="en-AU" sz="2400" dirty="0"/>
              <a:t> section on our website for more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EA0E2-EC9C-DCD6-F643-C551473C4F79}"/>
              </a:ext>
            </a:extLst>
          </p:cNvPr>
          <p:cNvCxnSpPr>
            <a:cxnSpLocks/>
          </p:cNvCxnSpPr>
          <p:nvPr/>
        </p:nvCxnSpPr>
        <p:spPr>
          <a:xfrm>
            <a:off x="0" y="11804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1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A24BE-E9F5-EAAF-308C-A41BA6E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42" y="365125"/>
            <a:ext cx="9532358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B0F0"/>
                </a:solidFill>
              </a:rPr>
              <a:t>General Categories </a:t>
            </a:r>
            <a:r>
              <a:rPr lang="en-AU" sz="4800" b="1" dirty="0" err="1">
                <a:solidFill>
                  <a:srgbClr val="00B0F0"/>
                </a:solidFill>
              </a:rPr>
              <a:t>cont</a:t>
            </a:r>
            <a:r>
              <a:rPr lang="en-AU" sz="4800" b="1" dirty="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1287-F61F-3DA3-4F44-13BFA9D4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C000"/>
              </a:buClr>
            </a:pPr>
            <a:r>
              <a:rPr lang="en-AU" sz="3000" dirty="0"/>
              <a:t>Briefly describe the nurse or midwife’s role and associated responsibilities</a:t>
            </a:r>
            <a:endParaRPr lang="en-AU" sz="3000" dirty="0">
              <a:cs typeface="Calibri"/>
            </a:endParaRPr>
          </a:p>
          <a:p>
            <a:pPr>
              <a:buClr>
                <a:srgbClr val="FFC000"/>
              </a:buClr>
            </a:pPr>
            <a:r>
              <a:rPr lang="en-AU" sz="3000" dirty="0"/>
              <a:t>Explain how the nurse </a:t>
            </a:r>
            <a:r>
              <a:rPr lang="en-AU" sz="3000" dirty="0">
                <a:solidFill>
                  <a:srgbClr val="000000"/>
                </a:solidFill>
              </a:rPr>
              <a:t>or midwife </a:t>
            </a:r>
            <a:r>
              <a:rPr lang="en-AU" sz="3000" b="1" dirty="0">
                <a:solidFill>
                  <a:srgbClr val="FFC000"/>
                </a:solidFill>
              </a:rPr>
              <a:t>displays excellence </a:t>
            </a:r>
            <a:r>
              <a:rPr lang="en-AU" sz="3000" dirty="0"/>
              <a:t>and </a:t>
            </a:r>
            <a:r>
              <a:rPr lang="en-AU" sz="3000" b="1" dirty="0">
                <a:solidFill>
                  <a:srgbClr val="FFC000"/>
                </a:solidFill>
              </a:rPr>
              <a:t>stands out </a:t>
            </a:r>
            <a:r>
              <a:rPr lang="en-AU" sz="3000" dirty="0"/>
              <a:t>by using the following headings (each worth 25% weighting and 250-word limit)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Advancing the professions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Innovative practice, ideas or ways of working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Partnerships</a:t>
            </a:r>
          </a:p>
          <a:p>
            <a:pPr lvl="1">
              <a:buClr>
                <a:srgbClr val="00B0F0"/>
              </a:buClr>
            </a:pPr>
            <a:r>
              <a:rPr lang="en-AU" sz="3000" dirty="0"/>
              <a:t>Making a difference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2371E-BD2F-2CDC-8DA2-5B838CDD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723"/>
            <a:ext cx="12192000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158EB-0B77-EBAD-B3A1-6DAC69EDC07D}"/>
              </a:ext>
            </a:extLst>
          </p:cNvPr>
          <p:cNvSpPr txBox="1"/>
          <p:nvPr/>
        </p:nvSpPr>
        <p:spPr>
          <a:xfrm>
            <a:off x="8125239" y="6285787"/>
            <a:ext cx="618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www.wanmea.com.au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9B464-EA69-91D8-4270-0B1B7450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6" y="164365"/>
            <a:ext cx="1674936" cy="110784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7A04D3-FECE-18E6-01DB-B5BD9BA398D3}"/>
              </a:ext>
            </a:extLst>
          </p:cNvPr>
          <p:cNvCxnSpPr>
            <a:cxnSpLocks/>
          </p:cNvCxnSpPr>
          <p:nvPr/>
        </p:nvCxnSpPr>
        <p:spPr>
          <a:xfrm>
            <a:off x="0" y="1421777"/>
            <a:ext cx="121920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42784432BD2429EFFF542E484C1A3" ma:contentTypeVersion="11" ma:contentTypeDescription="Create a new document." ma:contentTypeScope="" ma:versionID="d2b5ae8e82085119010094a76b42ca27">
  <xsd:schema xmlns:xsd="http://www.w3.org/2001/XMLSchema" xmlns:xs="http://www.w3.org/2001/XMLSchema" xmlns:p="http://schemas.microsoft.com/office/2006/metadata/properties" xmlns:ns2="6cc2f880-430b-4cdc-bb4c-8368a48fe840" xmlns:ns3="e939859a-c1b1-4eac-9017-b58a83248b2d" targetNamespace="http://schemas.microsoft.com/office/2006/metadata/properties" ma:root="true" ma:fieldsID="91fdc684811ebf1fa3ffda96848cb002" ns2:_="" ns3:_="">
    <xsd:import namespace="6cc2f880-430b-4cdc-bb4c-8368a48fe840"/>
    <xsd:import namespace="e939859a-c1b1-4eac-9017-b58a83248b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f880-430b-4cdc-bb4c-8368a48fe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ad0fa5-9aee-46f1-99a6-b97bf4de3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9859a-c1b1-4eac-9017-b58a83248b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c2f880-430b-4cdc-bb4c-8368a48fe840">
      <Terms xmlns="http://schemas.microsoft.com/office/infopath/2007/PartnerControls"/>
    </lcf76f155ced4ddcb4097134ff3c332f>
    <SharedWithUsers xmlns="e939859a-c1b1-4eac-9017-b58a83248b2d">
      <UserInfo>
        <DisplayName>Worku, Bethel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BD4150E-602F-4065-9251-AED42FA1D8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150E4-2F4E-49BD-86B8-9CCDAF0E5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f880-430b-4cdc-bb4c-8368a48fe840"/>
    <ds:schemaRef ds:uri="e939859a-c1b1-4eac-9017-b58a83248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DFE18-320C-4E67-86CB-3D355F90DBF1}">
  <ds:schemaRefs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cc2f880-430b-4cdc-bb4c-8368a48fe840"/>
    <ds:schemaRef ds:uri="http://schemas.microsoft.com/office/infopath/2007/PartnerControls"/>
    <ds:schemaRef ds:uri="e939859a-c1b1-4eac-9017-b58a83248b2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1555</Words>
  <Application>Microsoft Office PowerPoint</Application>
  <PresentationFormat>Widescreen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Be part of something special</vt:lpstr>
      <vt:lpstr>About the awards</vt:lpstr>
      <vt:lpstr>Why nominate?</vt:lpstr>
      <vt:lpstr>Recognition</vt:lpstr>
      <vt:lpstr>What are the categories?</vt:lpstr>
      <vt:lpstr>Consumer Appreciation</vt:lpstr>
      <vt:lpstr>General Categories</vt:lpstr>
      <vt:lpstr>General Categories cont…</vt:lpstr>
      <vt:lpstr>Lifetime Achievement Honour</vt:lpstr>
      <vt:lpstr>Nominate a Lifetime Achievement Honour</vt:lpstr>
      <vt:lpstr>Assessment Process for Consumer Appreciation and General Categories</vt:lpstr>
      <vt:lpstr>Assessment Process for  Lifetime Achievement Honour</vt:lpstr>
      <vt:lpstr>Assessment Process for  Lifetime Achievement Honour</vt:lpstr>
      <vt:lpstr>Tips from the Short-listing Panel</vt:lpstr>
      <vt:lpstr>How to nominate</vt:lpstr>
      <vt:lpstr>You will see</vt:lpstr>
      <vt:lpstr>If you have not registered before</vt:lpstr>
      <vt:lpstr>New registration </vt:lpstr>
      <vt:lpstr>If you have registered before</vt:lpstr>
      <vt:lpstr>Nominator login</vt:lpstr>
      <vt:lpstr>Nominating</vt:lpstr>
      <vt:lpstr>The Advert</vt:lpstr>
      <vt:lpstr>Edit and Save</vt:lpstr>
      <vt:lpstr>Some Tips</vt:lpstr>
      <vt:lpstr>Some More Tips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Law, Jill</dc:creator>
  <cp:lastModifiedBy>Justine Peovitis</cp:lastModifiedBy>
  <cp:revision>6</cp:revision>
  <dcterms:created xsi:type="dcterms:W3CDTF">2023-07-24T05:43:01Z</dcterms:created>
  <dcterms:modified xsi:type="dcterms:W3CDTF">2024-10-14T01:46:33Z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0x0101009BF42784432BD2429EFFF542E484C1A3</vt:lpwstr>
  </property>
  <property fmtid="{D5CDD505-2E9C-101B-9397-08002B2CF9AE}" pid="3" name="MediaServiceImageTags">
    <vt:lpwstr/>
  </property>
</Properties>
</file>